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56FD-871B-DC09-9578-9AE0677E3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8"/>
            <a:ext cx="10572000" cy="1343480"/>
          </a:xfrm>
        </p:spPr>
        <p:txBody>
          <a:bodyPr/>
          <a:lstStyle/>
          <a:p>
            <a:pPr algn="ctr" rtl="1"/>
            <a:r>
              <a:rPr lang="ar-EG" dirty="0"/>
              <a:t>نموذج جرد اصول الشركة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94784-3B3F-AE09-E174-BD04237538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EG" dirty="0" err="1"/>
              <a:t>جعفر.نت</a:t>
            </a:r>
            <a:r>
              <a:rPr lang="ar-EG" dirty="0"/>
              <a:t> : حلول ذكية لاحتياجاتك المكتبية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41850E-019A-0841-7C7F-918D90FC5701}"/>
              </a:ext>
            </a:extLst>
          </p:cNvPr>
          <p:cNvSpPr txBox="1">
            <a:spLocks/>
          </p:cNvSpPr>
          <p:nvPr/>
        </p:nvSpPr>
        <p:spPr>
          <a:xfrm>
            <a:off x="810001" y="5715821"/>
            <a:ext cx="1057200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Gafar.Net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8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8C54-9DEA-E12F-60A0-BC0A2AA8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EG" sz="6600" dirty="0"/>
              <a:t>مثال</a:t>
            </a:r>
            <a:endParaRPr lang="en-US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AD6FD-73A5-E1AD-AD8E-1D2CCA4B3D04}"/>
              </a:ext>
            </a:extLst>
          </p:cNvPr>
          <p:cNvSpPr txBox="1"/>
          <p:nvPr/>
        </p:nvSpPr>
        <p:spPr>
          <a:xfrm>
            <a:off x="3262182" y="2408188"/>
            <a:ext cx="82419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2400" dirty="0"/>
              <a:t>شركة اشترت آلة بقيمة 100 ألف دولار.</a:t>
            </a:r>
          </a:p>
          <a:p>
            <a:pPr algn="r" rtl="1"/>
            <a:endParaRPr lang="ar-EG" sz="2400" dirty="0"/>
          </a:p>
          <a:p>
            <a:pPr algn="r" rtl="1"/>
            <a:r>
              <a:rPr lang="ar-EG" sz="2400" dirty="0"/>
              <a:t>العمر الإنتاجي للآلة 10 سنوات.</a:t>
            </a:r>
          </a:p>
          <a:p>
            <a:pPr algn="r" rtl="1"/>
            <a:endParaRPr lang="ar-EG" sz="2400" dirty="0"/>
          </a:p>
          <a:p>
            <a:pPr algn="r" rtl="1"/>
            <a:r>
              <a:rPr lang="ar-EG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طريقة الاستهلاك المُستخدمة هي طريقة القسط الثابت.</a:t>
            </a:r>
          </a:p>
          <a:p>
            <a:pPr algn="r" rtl="1"/>
            <a:endParaRPr lang="ar-EG" sz="2400" dirty="0"/>
          </a:p>
          <a:p>
            <a:pPr algn="r" rtl="1"/>
            <a:r>
              <a:rPr lang="ar-EG" sz="2400" dirty="0">
                <a:solidFill>
                  <a:schemeClr val="accent6"/>
                </a:solidFill>
              </a:rPr>
              <a:t>القيمة الدفترية للآلة بعد 5 سنوات </a:t>
            </a:r>
            <a:r>
              <a:rPr lang="ar-EG" sz="2400" dirty="0"/>
              <a:t>هي 50 ألف دولار.</a:t>
            </a:r>
          </a:p>
          <a:p>
            <a:pPr algn="r" rtl="1"/>
            <a:endParaRPr lang="ar-EG" sz="2400" dirty="0"/>
          </a:p>
          <a:p>
            <a:pPr algn="r" rtl="1"/>
            <a:r>
              <a:rPr lang="ar-EG" sz="2400" dirty="0">
                <a:solidFill>
                  <a:schemeClr val="accent6"/>
                </a:solidFill>
              </a:rPr>
              <a:t>القيمة الدفترية للآلة بعد 10 سنوات </a:t>
            </a:r>
            <a:r>
              <a:rPr lang="ar-EG" sz="2400" dirty="0"/>
              <a:t>هي 0 دولار.</a:t>
            </a:r>
            <a:endParaRPr lang="en-US" sz="2400" dirty="0"/>
          </a:p>
        </p:txBody>
      </p:sp>
      <p:pic>
        <p:nvPicPr>
          <p:cNvPr id="6146" name="Picture 2" descr="Order Received Vector Art, Icons, and Graphics for Free Download">
            <a:extLst>
              <a:ext uri="{FF2B5EF4-FFF2-40B4-BE49-F238E27FC236}">
                <a16:creationId xmlns:a16="http://schemas.microsoft.com/office/drawing/2014/main" id="{D4101037-919D-33E4-AE05-26C53A3F5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37" b="98163" l="2513" r="99372">
                        <a14:foregroundMark x1="22487" y1="46633" x2="19975" y2="53367"/>
                        <a14:foregroundMark x1="19975" y1="53367" x2="21985" y2="50612"/>
                        <a14:foregroundMark x1="56784" y1="49592" x2="69095" y2="51429"/>
                        <a14:foregroundMark x1="69095" y1="51429" x2="58417" y2="59796"/>
                        <a14:foregroundMark x1="58417" y1="59796" x2="52261" y2="51020"/>
                        <a14:foregroundMark x1="52261" y1="51020" x2="64447" y2="46122"/>
                        <a14:foregroundMark x1="64447" y1="46122" x2="74497" y2="45204"/>
                        <a14:foregroundMark x1="74497" y1="45204" x2="71482" y2="61429"/>
                        <a14:foregroundMark x1="71482" y1="61429" x2="54774" y2="64694"/>
                        <a14:foregroundMark x1="54774" y1="64694" x2="47990" y2="45612"/>
                        <a14:foregroundMark x1="44221" y1="44490" x2="70352" y2="43163"/>
                        <a14:foregroundMark x1="70352" y1="43163" x2="77638" y2="48265"/>
                        <a14:foregroundMark x1="77638" y1="48265" x2="75126" y2="95918"/>
                        <a14:foregroundMark x1="75126" y1="95918" x2="54774" y2="98776"/>
                        <a14:foregroundMark x1="54774" y1="98776" x2="7286" y2="96735"/>
                        <a14:foregroundMark x1="7286" y1="96735" x2="2010" y2="83265"/>
                        <a14:foregroundMark x1="2010" y1="83265" x2="4523" y2="42245"/>
                        <a14:foregroundMark x1="4523" y1="42245" x2="16709" y2="36531"/>
                        <a14:foregroundMark x1="16709" y1="36531" x2="37688" y2="32041"/>
                        <a14:foregroundMark x1="37688" y1="32041" x2="42211" y2="34184"/>
                        <a14:foregroundMark x1="48869" y1="35714" x2="64950" y2="17041"/>
                        <a14:foregroundMark x1="64950" y1="17041" x2="81407" y2="15102"/>
                        <a14:foregroundMark x1="81407" y1="15102" x2="91834" y2="11224"/>
                        <a14:foregroundMark x1="91834" y1="11224" x2="72362" y2="12041"/>
                        <a14:foregroundMark x1="72362" y1="12041" x2="60302" y2="17245"/>
                        <a14:foregroundMark x1="60302" y1="17245" x2="52387" y2="33469"/>
                        <a14:foregroundMark x1="52387" y1="33469" x2="52387" y2="33469"/>
                        <a14:foregroundMark x1="72613" y1="10408" x2="80402" y2="6020"/>
                        <a14:foregroundMark x1="80402" y1="6020" x2="90327" y2="8673"/>
                        <a14:foregroundMark x1="90327" y1="8673" x2="91583" y2="16939"/>
                        <a14:foregroundMark x1="91583" y1="16939" x2="83040" y2="21531"/>
                        <a14:foregroundMark x1="83040" y1="21531" x2="73618" y2="19898"/>
                        <a14:foregroundMark x1="73618" y1="19898" x2="62060" y2="23571"/>
                        <a14:foregroundMark x1="62060" y1="23571" x2="56910" y2="29286"/>
                        <a14:foregroundMark x1="56910" y1="29286" x2="53518" y2="22857"/>
                        <a14:foregroundMark x1="53518" y1="22857" x2="71231" y2="10816"/>
                        <a14:foregroundMark x1="81407" y1="6327" x2="92839" y2="9490"/>
                        <a14:foregroundMark x1="92839" y1="9490" x2="92714" y2="16939"/>
                        <a14:foregroundMark x1="92714" y1="16939" x2="84799" y2="10204"/>
                        <a14:foregroundMark x1="84799" y1="10204" x2="80276" y2="1837"/>
                        <a14:foregroundMark x1="93844" y1="10306" x2="94472" y2="16429"/>
                        <a14:foregroundMark x1="96734" y1="13878" x2="99623" y2="13469"/>
                        <a14:foregroundMark x1="98492" y1="13367" x2="99246" y2="13367"/>
                        <a14:foregroundMark x1="87186" y1="89592" x2="73995" y2="94388"/>
                        <a14:foregroundMark x1="73995" y1="94388" x2="86055" y2="91020"/>
                        <a14:foregroundMark x1="75628" y1="98367" x2="13191" y2="98163"/>
                        <a14:foregroundMark x1="13191" y1="98163" x2="3015" y2="94898"/>
                        <a14:foregroundMark x1="3015" y1="94898" x2="2638" y2="88061"/>
                        <a14:foregroundMark x1="11558" y1="99490" x2="50754" y2="98061"/>
                        <a14:foregroundMark x1="50754" y1="98061" x2="57663" y2="98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6" y="2747357"/>
            <a:ext cx="2774969" cy="34163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4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3174-765A-4541-8E8D-23731AAE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EG" dirty="0"/>
              <a:t>المعادلات المستخدمة في الشرح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F2A06-FF6D-D532-ECAE-FA34A3394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3946053"/>
            <a:ext cx="10554574" cy="970451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سنقوم بأمر الله تعالى باستخدام معادلات برنامج الـ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Excel 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لحساب القيم المتبقية للأصول، مثل معادلة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SUMIF 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VLOOKUP.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20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8521-3611-8AA1-59ED-CA19C306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EG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تتكون أصول الشركة من فئتين رئيسيتين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6B044-F1DD-4143-E392-2020B816B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194" y="2222287"/>
            <a:ext cx="3885091" cy="1206713"/>
          </a:xfrm>
        </p:spPr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EG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الأصول الملموسة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D19044-59DA-091F-17D7-CE24A0EF2E21}"/>
              </a:ext>
            </a:extLst>
          </p:cNvPr>
          <p:cNvSpPr txBox="1">
            <a:spLocks/>
          </p:cNvSpPr>
          <p:nvPr/>
        </p:nvSpPr>
        <p:spPr>
          <a:xfrm>
            <a:off x="818716" y="2222287"/>
            <a:ext cx="4252624" cy="12067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EG" sz="3600" b="1" dirty="0">
                <a:latin typeface="Calibri" panose="020F0502020204030204" pitchFamily="34" charset="0"/>
                <a:cs typeface="Arial" panose="020B0604020202020204" pitchFamily="34" charset="0"/>
              </a:rPr>
              <a:t>الأصول غير الملموسة</a:t>
            </a:r>
            <a:endParaRPr lang="en-US" sz="36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4699FD0-B02C-0E0C-EACE-AD38DD3B70E8}"/>
              </a:ext>
            </a:extLst>
          </p:cNvPr>
          <p:cNvSpPr/>
          <p:nvPr/>
        </p:nvSpPr>
        <p:spPr>
          <a:xfrm>
            <a:off x="9613557" y="3200401"/>
            <a:ext cx="325395" cy="6693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2775B41-8F77-B0E7-2FF9-3EA951B00E09}"/>
              </a:ext>
            </a:extLst>
          </p:cNvPr>
          <p:cNvSpPr/>
          <p:nvPr/>
        </p:nvSpPr>
        <p:spPr>
          <a:xfrm>
            <a:off x="2331308" y="3200401"/>
            <a:ext cx="325395" cy="6693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40EE3-C8C9-A276-CC35-4DB193CEF438}"/>
              </a:ext>
            </a:extLst>
          </p:cNvPr>
          <p:cNvSpPr txBox="1"/>
          <p:nvPr/>
        </p:nvSpPr>
        <p:spPr>
          <a:xfrm>
            <a:off x="6087287" y="3997337"/>
            <a:ext cx="5285998" cy="1365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الأصول الثابتة:</a:t>
            </a: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تشمل الأراضي والمباني والمعدات والآلات والأدوات والمركبات والأثاث والتجهيزات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الأصول المتداولة:</a:t>
            </a: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تشمل المواد الخام والمنتجات قيد التصنيع والمنتجات النهائية والمخزون والبضائع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FF7C2-4E74-1518-0F67-F521F8BBE219}"/>
              </a:ext>
            </a:extLst>
          </p:cNvPr>
          <p:cNvSpPr txBox="1"/>
          <p:nvPr/>
        </p:nvSpPr>
        <p:spPr>
          <a:xfrm>
            <a:off x="293316" y="3997337"/>
            <a:ext cx="5285998" cy="157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العلامات التجارية وبراءات الاختراع وحقوق النشر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السمعة التجارية:</a:t>
            </a: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تشمل سمعة الشركة وقيمتها في السوق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العلاقات مع العملاء:</a:t>
            </a: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تشمل قاعدة العملاء وعلاقاتهم مع الشركة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رأس المال البشري:</a:t>
            </a: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تشمل مهارات وخبرات موظفي الشركة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73941E-EBE0-CA43-5D6F-A289FA12F7B8}"/>
              </a:ext>
            </a:extLst>
          </p:cNvPr>
          <p:cNvSpPr txBox="1"/>
          <p:nvPr/>
        </p:nvSpPr>
        <p:spPr>
          <a:xfrm>
            <a:off x="818716" y="6008699"/>
            <a:ext cx="10554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ar-EG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المهم للشركات تقييم أصولها بشكل دوري لتحديد قيمتها وتحديد كيفية استخدامها بشكل أفضل.</a:t>
            </a:r>
            <a:endParaRPr lang="en-US" sz="1800" dirty="0">
              <a:solidFill>
                <a:schemeClr val="bg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  <p:bldP spid="6" grpId="0" animBg="1"/>
      <p:bldP spid="8" grpId="0"/>
      <p:bldP spid="9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C8FC-581C-76F5-428A-31571866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54" y="187696"/>
            <a:ext cx="10571998" cy="970450"/>
          </a:xfrm>
        </p:spPr>
        <p:txBody>
          <a:bodyPr/>
          <a:lstStyle/>
          <a:p>
            <a:pPr algn="ctr" rtl="1"/>
            <a:r>
              <a:rPr lang="ar-E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كيفية جرد أصول الشركة باستخدام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9B21FE-23AD-379A-2EFF-233E3A08F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13" y="2469636"/>
            <a:ext cx="5779115" cy="33580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2EE929-1462-5124-B269-0E982E33146C}"/>
              </a:ext>
            </a:extLst>
          </p:cNvPr>
          <p:cNvSpPr txBox="1"/>
          <p:nvPr/>
        </p:nvSpPr>
        <p:spPr>
          <a:xfrm>
            <a:off x="5758249" y="2166475"/>
            <a:ext cx="6104238" cy="396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إنشاء جدول بيانات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العمود الأول، أدخل أسماء الأصول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العمود الثاني، أدخل وصفًا موجزًا لكل أصل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العمود الثالث، أدخل تاريخ شراء كل أصل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العمود الرابع، أدخل القيمة الأصلية لكل أصل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العمود الخامس، أدخل القيمة المتبقية لكل أصل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العمود السادس القيمة الدفترية 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العمود السابع </a:t>
            </a: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العمر الإنتاجي.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E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العمود الثامن </a:t>
            </a:r>
            <a:r>
              <a:rPr lang="ar-E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طريقة الاستهلاك</a:t>
            </a:r>
            <a:r>
              <a:rPr lang="ar-E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D8F23D-3F82-0699-86A4-9D1832684479}"/>
              </a:ext>
            </a:extLst>
          </p:cNvPr>
          <p:cNvSpPr txBox="1"/>
          <p:nvPr/>
        </p:nvSpPr>
        <p:spPr>
          <a:xfrm>
            <a:off x="2903838" y="6130830"/>
            <a:ext cx="6104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24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يمكنك إضافة أعمدة أخرى حسب الحاجة</a:t>
            </a:r>
            <a:endParaRPr lang="en-US" sz="2400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22139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BE7B-E958-3DE5-B48E-8799A8EE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65099"/>
            <a:ext cx="10571998" cy="970450"/>
          </a:xfrm>
        </p:spPr>
        <p:txBody>
          <a:bodyPr/>
          <a:lstStyle/>
          <a:p>
            <a:pPr algn="ctr"/>
            <a:r>
              <a:rPr lang="ar-EG" sz="6000" dirty="0"/>
              <a:t>القيمة الأصلية </a:t>
            </a:r>
            <a:endParaRPr lang="en-US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9C16CD-ED70-8C2E-DA7B-C0424F88B713}"/>
              </a:ext>
            </a:extLst>
          </p:cNvPr>
          <p:cNvSpPr txBox="1"/>
          <p:nvPr/>
        </p:nvSpPr>
        <p:spPr>
          <a:xfrm>
            <a:off x="4559772" y="2062687"/>
            <a:ext cx="7327558" cy="4184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EG" sz="2000" dirty="0">
                <a:solidFill>
                  <a:schemeClr val="bg1"/>
                </a:solidFill>
                <a:highlight>
                  <a:srgbClr val="FFFF00"/>
                </a:highlight>
              </a:rPr>
              <a:t>القيمة الأصلية:</a:t>
            </a:r>
          </a:p>
          <a:p>
            <a:pPr algn="justLow" rtl="1">
              <a:lnSpc>
                <a:spcPct val="150000"/>
              </a:lnSpc>
            </a:pPr>
            <a:r>
              <a:rPr lang="ar-EG" sz="2000" dirty="0"/>
              <a:t>هي التكلفة التي دفعتها الشركة لشراء الأصل.</a:t>
            </a:r>
          </a:p>
          <a:p>
            <a:pPr algn="justLow" rtl="1">
              <a:lnSpc>
                <a:spcPct val="150000"/>
              </a:lnSpc>
            </a:pPr>
            <a:r>
              <a:rPr lang="ar-EG" sz="2000" dirty="0"/>
              <a:t>تتضمن القيمة الأصلية جميع تكاليف شراء الأصل وتركيبه وجعله جاهزًا للاستخدام.</a:t>
            </a:r>
          </a:p>
          <a:p>
            <a:pPr algn="justLow" rtl="1">
              <a:lnSpc>
                <a:spcPct val="150000"/>
              </a:lnSpc>
            </a:pPr>
            <a:r>
              <a:rPr lang="ar-EG" sz="2000" dirty="0">
                <a:solidFill>
                  <a:schemeClr val="bg1"/>
                </a:solidFill>
                <a:highlight>
                  <a:srgbClr val="FFFF00"/>
                </a:highlight>
              </a:rPr>
              <a:t>مثال على تكاليف القيمة الأصلية:</a:t>
            </a:r>
          </a:p>
          <a:p>
            <a:pPr algn="justLow" rtl="1">
              <a:lnSpc>
                <a:spcPct val="150000"/>
              </a:lnSpc>
            </a:pPr>
            <a:r>
              <a:rPr lang="ar-EG" sz="2000" dirty="0"/>
              <a:t>ثمن الشراء.</a:t>
            </a:r>
          </a:p>
          <a:p>
            <a:pPr algn="justLow" rtl="1">
              <a:lnSpc>
                <a:spcPct val="150000"/>
              </a:lnSpc>
            </a:pPr>
            <a:r>
              <a:rPr lang="ar-EG" sz="2000" dirty="0"/>
              <a:t>تكاليف النقل والتأمين.</a:t>
            </a:r>
          </a:p>
          <a:p>
            <a:pPr algn="justLow" rtl="1">
              <a:lnSpc>
                <a:spcPct val="150000"/>
              </a:lnSpc>
            </a:pPr>
            <a:r>
              <a:rPr lang="ar-EG" sz="2000" dirty="0"/>
              <a:t>تكاليف التركيب والاختبار.</a:t>
            </a:r>
          </a:p>
          <a:p>
            <a:pPr algn="justLow" rtl="1">
              <a:lnSpc>
                <a:spcPct val="150000"/>
              </a:lnSpc>
            </a:pPr>
            <a:r>
              <a:rPr lang="ar-EG" sz="2000" dirty="0"/>
              <a:t>رسوم التسجيل.</a:t>
            </a:r>
          </a:p>
        </p:txBody>
      </p:sp>
      <p:pic>
        <p:nvPicPr>
          <p:cNvPr id="1028" name="Picture 4" descr="Where's The Cash? | Managing Your Company's Cash Flow">
            <a:extLst>
              <a:ext uri="{FF2B5EF4-FFF2-40B4-BE49-F238E27FC236}">
                <a16:creationId xmlns:a16="http://schemas.microsoft.com/office/drawing/2014/main" id="{C5C1A15D-7DE4-30B1-5D15-697B9F04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1" y="2804984"/>
            <a:ext cx="4091761" cy="2273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40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BE7B-E958-3DE5-B48E-8799A8EE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65099"/>
            <a:ext cx="10571998" cy="970450"/>
          </a:xfrm>
        </p:spPr>
        <p:txBody>
          <a:bodyPr/>
          <a:lstStyle/>
          <a:p>
            <a:pPr algn="ctr"/>
            <a:r>
              <a:rPr lang="ar-EG" sz="6000" dirty="0"/>
              <a:t>القيمة المتبقية </a:t>
            </a:r>
            <a:endParaRPr lang="en-US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9C16CD-ED70-8C2E-DA7B-C0424F88B713}"/>
              </a:ext>
            </a:extLst>
          </p:cNvPr>
          <p:cNvSpPr txBox="1"/>
          <p:nvPr/>
        </p:nvSpPr>
        <p:spPr>
          <a:xfrm>
            <a:off x="4609070" y="2218723"/>
            <a:ext cx="7327558" cy="1879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ar-EG" sz="2000" dirty="0"/>
              <a:t>هي </a:t>
            </a:r>
            <a:r>
              <a:rPr lang="ar-EG" sz="2000" dirty="0">
                <a:solidFill>
                  <a:schemeClr val="bg1"/>
                </a:solidFill>
                <a:highlight>
                  <a:srgbClr val="FFFF00"/>
                </a:highlight>
              </a:rPr>
              <a:t>القيمة</a:t>
            </a:r>
            <a:r>
              <a:rPr lang="ar-EG" sz="2000" dirty="0"/>
              <a:t> المقدرة للأصل في نهاية عمره الإنتاجي : بمعنى أن هي المبلغ الذي تتوقع الشركة الحصول عليه عند بيع الأصل في نهاية عمره الإنتاجي بعد خصم جميع التكاليف، مثل الإهلاك والتآكل والتقادم.</a:t>
            </a:r>
            <a:endParaRPr lang="en-US" sz="2000" dirty="0"/>
          </a:p>
        </p:txBody>
      </p:sp>
      <p:pic>
        <p:nvPicPr>
          <p:cNvPr id="1026" name="Picture 2" descr="القيمة المتبقية - مفاهيم">
            <a:extLst>
              <a:ext uri="{FF2B5EF4-FFF2-40B4-BE49-F238E27FC236}">
                <a16:creationId xmlns:a16="http://schemas.microsoft.com/office/drawing/2014/main" id="{2F36A34A-9546-F6F0-6BE5-F303ADB8F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8" y="2502243"/>
            <a:ext cx="3305433" cy="33054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6AEA36-CDA9-35DF-1EB0-D52089594BE8}"/>
              </a:ext>
            </a:extLst>
          </p:cNvPr>
          <p:cNvSpPr txBox="1"/>
          <p:nvPr/>
        </p:nvSpPr>
        <p:spPr>
          <a:xfrm>
            <a:off x="4609070" y="4160190"/>
            <a:ext cx="732755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Bef>
                <a:spcPts val="600"/>
              </a:spcBef>
              <a:spcAft>
                <a:spcPts val="600"/>
              </a:spcAft>
            </a:pPr>
            <a:r>
              <a:rPr lang="ar-EG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تُستخدم القيمة المتبقية في العديد من الحسابات المالية، مثل:</a:t>
            </a:r>
          </a:p>
          <a:p>
            <a:pPr indent="-285750" algn="justLow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EG" dirty="0"/>
              <a:t>حساب صافي القيمة الدفترية للأصل: صافي القيمة الدفترية للأصل هو الفرق بين القيمة الأصلية للأصل والإهلاك المتراكم.</a:t>
            </a:r>
          </a:p>
          <a:p>
            <a:pPr indent="-285750" algn="justLow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EG" dirty="0"/>
              <a:t>حساب اختبار القيمة المُنخفضة: اختبار القيمة المُنخفضة هو اختبار لتحديد ما إذا كان الأصل ذا قيمة مُنخفضة.</a:t>
            </a:r>
          </a:p>
          <a:p>
            <a:pPr indent="-285750" algn="justLow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EG" dirty="0"/>
              <a:t>حساب تدفقات النقد من الأصول: تدفقات النقد من الأصول هي الأموال التي تتوقع الشركة الحصول عليها من بيع الأصل.</a:t>
            </a:r>
          </a:p>
        </p:txBody>
      </p:sp>
    </p:spTree>
    <p:extLst>
      <p:ext uri="{BB962C8B-B14F-4D97-AF65-F5344CB8AC3E}">
        <p14:creationId xmlns:p14="http://schemas.microsoft.com/office/powerpoint/2010/main" val="19453482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6CE1-0DF4-9CEC-92AB-D23B1365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EG" sz="4800" dirty="0"/>
              <a:t>كيفية حساب القيمة المتبقية للأصول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85687-14B4-7C4D-5221-4780DBAC8836}"/>
              </a:ext>
            </a:extLst>
          </p:cNvPr>
          <p:cNvSpPr txBox="1"/>
          <p:nvPr/>
        </p:nvSpPr>
        <p:spPr>
          <a:xfrm>
            <a:off x="148282" y="2828836"/>
            <a:ext cx="118624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dirty="0"/>
              <a:t>لحساب القيمة المتبقية، من أشهرها:</a:t>
            </a:r>
          </a:p>
          <a:p>
            <a:pPr algn="r" rtl="1"/>
            <a:r>
              <a:rPr lang="ar-EG" dirty="0"/>
              <a:t>•	طريقة القسط الثابت: في طريقة القسط الثابت، يتم حساب القيمة المتبقية من خلال طرح الإهلاك المتراكم من القيمة الأصلية.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A964C-2C99-1997-8C8C-67E0049B2B92}"/>
              </a:ext>
            </a:extLst>
          </p:cNvPr>
          <p:cNvSpPr txBox="1"/>
          <p:nvPr/>
        </p:nvSpPr>
        <p:spPr>
          <a:xfrm>
            <a:off x="148282" y="3641973"/>
            <a:ext cx="118954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endParaRPr lang="ar-EG" dirty="0"/>
          </a:p>
          <a:p>
            <a:pPr algn="r" rtl="1"/>
            <a:r>
              <a:rPr lang="ar-EG" dirty="0">
                <a:solidFill>
                  <a:schemeClr val="bg1"/>
                </a:solidFill>
                <a:highlight>
                  <a:srgbClr val="FFFF00"/>
                </a:highlight>
              </a:rPr>
              <a:t>كيفية حساب القيمة المتبقية للأصول الملموسة:</a:t>
            </a:r>
          </a:p>
          <a:p>
            <a:pPr algn="r" rtl="1"/>
            <a:endParaRPr lang="ar-EG" sz="12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r" rtl="1"/>
            <a:r>
              <a:rPr lang="ar-EG" dirty="0"/>
              <a:t>يمكن حساب القيمة المتبقية للأصول الملموسة باستخدام ثلاث طرق رئيسية:</a:t>
            </a:r>
          </a:p>
          <a:p>
            <a:pPr algn="r" rtl="1"/>
            <a:endParaRPr lang="ar-EG" dirty="0"/>
          </a:p>
          <a:p>
            <a:pPr algn="r" rtl="1"/>
            <a:r>
              <a:rPr lang="ar-EG" u="sng" dirty="0">
                <a:solidFill>
                  <a:srgbClr val="FFFF00"/>
                </a:solidFill>
              </a:rPr>
              <a:t>الطريقة المستخدمة : طريقة القسط الثابت:</a:t>
            </a:r>
          </a:p>
          <a:p>
            <a:pPr algn="r" rtl="1"/>
            <a:endParaRPr lang="ar-EG" dirty="0"/>
          </a:p>
          <a:p>
            <a:pPr algn="r" rtl="1"/>
            <a:r>
              <a:rPr lang="ar-EG" dirty="0"/>
              <a:t>القيمة المتبقية = القيمة الأصلية - (الإهلاك المتراكم).</a:t>
            </a:r>
          </a:p>
          <a:p>
            <a:pPr algn="r" rtl="1"/>
            <a:r>
              <a:rPr lang="ar-EG" dirty="0"/>
              <a:t>الإهلاك المتراكم = (القيمة الأصلية - قيمة الإنقاذ) / العمر الإنتاجي.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822555-B636-6D53-14E7-174A13834FE5}"/>
              </a:ext>
            </a:extLst>
          </p:cNvPr>
          <p:cNvSpPr txBox="1"/>
          <p:nvPr/>
        </p:nvSpPr>
        <p:spPr>
          <a:xfrm>
            <a:off x="291070" y="5764481"/>
            <a:ext cx="2575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1200" dirty="0">
                <a:solidFill>
                  <a:schemeClr val="bg1"/>
                </a:solidFill>
                <a:highlight>
                  <a:srgbClr val="00FFFF"/>
                </a:highlight>
              </a:rPr>
              <a:t>2. طريقة الرصيد المتناقص المزدوج.</a:t>
            </a:r>
          </a:p>
          <a:p>
            <a:pPr algn="r" rtl="1"/>
            <a:r>
              <a:rPr lang="ar-EG" sz="1200" dirty="0">
                <a:solidFill>
                  <a:schemeClr val="bg1"/>
                </a:solidFill>
                <a:highlight>
                  <a:srgbClr val="00FFFF"/>
                </a:highlight>
              </a:rPr>
              <a:t>3. طريقة الإنتاج.</a:t>
            </a:r>
          </a:p>
          <a:p>
            <a:pPr algn="r" rtl="1"/>
            <a:endParaRPr lang="ar-EG" sz="12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62080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0077-0636-1238-A70D-0C441902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/>
              <a:t>القيمة الدفترية وحسابها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1A779-8004-4F48-C59B-EC702AEC8ACD}"/>
              </a:ext>
            </a:extLst>
          </p:cNvPr>
          <p:cNvSpPr txBox="1"/>
          <p:nvPr/>
        </p:nvSpPr>
        <p:spPr>
          <a:xfrm>
            <a:off x="3546389" y="2277415"/>
            <a:ext cx="8377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ar-EG" dirty="0"/>
              <a:t>القيمة الدفترية هي القيمة المُحاسبية لأصل ما في ميزانية الشركة.</a:t>
            </a:r>
          </a:p>
          <a:p>
            <a:pPr algn="justLow" rtl="1"/>
            <a:endParaRPr lang="ar-EG" dirty="0"/>
          </a:p>
          <a:p>
            <a:pPr algn="justLow" rtl="1"/>
            <a:r>
              <a:rPr lang="ar-EG" dirty="0"/>
              <a:t>بعبارة أخرى، هي القيمة التي تظهر بها الأصول في دفاتر الشركة.</a:t>
            </a:r>
          </a:p>
          <a:p>
            <a:pPr algn="justLow" rtl="1"/>
            <a:r>
              <a:rPr lang="ar-EG" dirty="0"/>
              <a:t>يتم حساب القيمة الدفترية من خلال طرح الإهلاك المتراكم من القيمة الأصلية للأصل.</a:t>
            </a:r>
            <a:endParaRPr lang="en-US" dirty="0"/>
          </a:p>
        </p:txBody>
      </p:sp>
      <p:pic>
        <p:nvPicPr>
          <p:cNvPr id="2050" name="Picture 2" descr="Top 10 jobs for accounting majors and who's hiring | Handshake">
            <a:extLst>
              <a:ext uri="{FF2B5EF4-FFF2-40B4-BE49-F238E27FC236}">
                <a16:creationId xmlns:a16="http://schemas.microsoft.com/office/drawing/2014/main" id="{B18CA564-38E5-9E5E-DBE1-89442050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9" y="2221199"/>
            <a:ext cx="3772543" cy="2513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2CA065-363F-C9C1-56A1-31DF606FCC94}"/>
              </a:ext>
            </a:extLst>
          </p:cNvPr>
          <p:cNvSpPr txBox="1"/>
          <p:nvPr/>
        </p:nvSpPr>
        <p:spPr>
          <a:xfrm>
            <a:off x="4683210" y="4337521"/>
            <a:ext cx="6698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2400" dirty="0">
                <a:solidFill>
                  <a:schemeClr val="bg1"/>
                </a:solidFill>
                <a:highlight>
                  <a:srgbClr val="FFFF00"/>
                </a:highlight>
              </a:rPr>
              <a:t>القيمة الدفترية</a:t>
            </a:r>
            <a:r>
              <a:rPr lang="ar-EG" sz="2400" dirty="0">
                <a:solidFill>
                  <a:schemeClr val="bg1"/>
                </a:solidFill>
              </a:rPr>
              <a:t>  </a:t>
            </a:r>
            <a:r>
              <a:rPr lang="ar-EG" sz="2400" dirty="0"/>
              <a:t>=</a:t>
            </a:r>
            <a:r>
              <a:rPr lang="ar-EG" sz="2400" dirty="0">
                <a:solidFill>
                  <a:schemeClr val="bg1"/>
                </a:solidFill>
              </a:rPr>
              <a:t> </a:t>
            </a:r>
            <a:r>
              <a:rPr lang="ar-EG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القيمة الأصلية </a:t>
            </a:r>
            <a:r>
              <a:rPr lang="ar-EG" sz="2400" dirty="0"/>
              <a:t>- الإهلاك المتراكم</a:t>
            </a:r>
          </a:p>
          <a:p>
            <a:pPr algn="ctr" rtl="1"/>
            <a:endParaRPr lang="ar-EG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FCF885-1480-4550-DB7F-C2E8732B3A7A}"/>
              </a:ext>
            </a:extLst>
          </p:cNvPr>
          <p:cNvSpPr txBox="1"/>
          <p:nvPr/>
        </p:nvSpPr>
        <p:spPr>
          <a:xfrm>
            <a:off x="7154562" y="3655212"/>
            <a:ext cx="1383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dirty="0">
                <a:solidFill>
                  <a:schemeClr val="bg1"/>
                </a:solidFill>
                <a:highlight>
                  <a:srgbClr val="FFFF00"/>
                </a:highlight>
              </a:rPr>
              <a:t>إذاً</a:t>
            </a:r>
            <a:endParaRPr lang="en-US" sz="32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9902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6B78-D556-162A-5444-4C7B4CDF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EG" sz="7200" dirty="0"/>
              <a:t>العمر الإنتاجي</a:t>
            </a:r>
            <a:endParaRPr lang="en-US" sz="7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DA9C8-7A4F-487C-6D6B-33B6BE6A422B}"/>
              </a:ext>
            </a:extLst>
          </p:cNvPr>
          <p:cNvSpPr txBox="1"/>
          <p:nvPr/>
        </p:nvSpPr>
        <p:spPr>
          <a:xfrm>
            <a:off x="3707028" y="2373691"/>
            <a:ext cx="8019534" cy="3894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2400" dirty="0">
                <a:solidFill>
                  <a:schemeClr val="bg1"/>
                </a:solidFill>
                <a:highlight>
                  <a:srgbClr val="FFFF00"/>
                </a:highlight>
              </a:rPr>
              <a:t>العمر الإنتاجي:</a:t>
            </a:r>
          </a:p>
          <a:p>
            <a:pPr algn="r" rtl="1">
              <a:lnSpc>
                <a:spcPct val="150000"/>
              </a:lnSpc>
            </a:pPr>
            <a:r>
              <a:rPr lang="ar-EG" sz="2400" dirty="0"/>
              <a:t>هو عدد السنوات التي تتوقع الشركة أن يكون فيها الأصل مُنتجًا.</a:t>
            </a:r>
          </a:p>
          <a:p>
            <a:pPr algn="r" rtl="1">
              <a:lnSpc>
                <a:spcPct val="150000"/>
              </a:lnSpc>
            </a:pPr>
            <a:r>
              <a:rPr lang="ar-EG" sz="2400" dirty="0"/>
              <a:t>يعتمد العمر الإنتاجي على العديد من العوامل، مثل:</a:t>
            </a:r>
          </a:p>
          <a:p>
            <a:pPr algn="r" rtl="1">
              <a:lnSpc>
                <a:spcPct val="150000"/>
              </a:lnSpc>
            </a:pPr>
            <a:r>
              <a:rPr lang="ar-EG" sz="2400" dirty="0"/>
              <a:t>نوع الأصل.</a:t>
            </a:r>
          </a:p>
          <a:p>
            <a:pPr algn="r" rtl="1">
              <a:lnSpc>
                <a:spcPct val="150000"/>
              </a:lnSpc>
            </a:pPr>
            <a:r>
              <a:rPr lang="ar-EG" sz="2400" dirty="0"/>
              <a:t>جودة الأصل.</a:t>
            </a:r>
          </a:p>
          <a:p>
            <a:pPr algn="r" rtl="1">
              <a:lnSpc>
                <a:spcPct val="150000"/>
              </a:lnSpc>
            </a:pPr>
            <a:r>
              <a:rPr lang="ar-EG" sz="2400" dirty="0"/>
              <a:t>طريقة استخدام الأصل.</a:t>
            </a:r>
          </a:p>
          <a:p>
            <a:pPr algn="r" rtl="1">
              <a:lnSpc>
                <a:spcPct val="150000"/>
              </a:lnSpc>
            </a:pPr>
            <a:r>
              <a:rPr lang="ar-EG" sz="2400" dirty="0"/>
              <a:t>التقدم التكنولوجي.</a:t>
            </a:r>
          </a:p>
        </p:txBody>
      </p:sp>
      <p:pic>
        <p:nvPicPr>
          <p:cNvPr id="4102" name="Picture 6" descr="Unternehmen ClipArt">
            <a:extLst>
              <a:ext uri="{FF2B5EF4-FFF2-40B4-BE49-F238E27FC236}">
                <a16:creationId xmlns:a16="http://schemas.microsoft.com/office/drawing/2014/main" id="{4B18091F-DBED-81A2-2F15-337BB9D33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625" y1="52037" x2="51563" y2="37222"/>
                        <a14:foregroundMark x1="51563" y1="37222" x2="53646" y2="35926"/>
                        <a14:foregroundMark x1="55937" y1="26667" x2="55521" y2="31852"/>
                        <a14:foregroundMark x1="55937" y1="27778" x2="49792" y2="24815"/>
                        <a14:foregroundMark x1="49792" y1="24815" x2="45104" y2="29444"/>
                        <a14:foregroundMark x1="45104" y1="29444" x2="41563" y2="36852"/>
                        <a14:foregroundMark x1="41563" y1="36852" x2="40938" y2="74259"/>
                        <a14:foregroundMark x1="40938" y1="74259" x2="42604" y2="84444"/>
                        <a14:foregroundMark x1="42604" y1="84444" x2="49375" y2="84815"/>
                        <a14:foregroundMark x1="49375" y1="84815" x2="53958" y2="79259"/>
                        <a14:foregroundMark x1="53958" y1="79259" x2="55729" y2="31111"/>
                        <a14:foregroundMark x1="55729" y1="31111" x2="55625" y2="30741"/>
                        <a14:foregroundMark x1="66979" y1="47778" x2="61563" y2="51111"/>
                        <a14:foregroundMark x1="61563" y1="51111" x2="61771" y2="79259"/>
                        <a14:foregroundMark x1="61771" y1="79259" x2="66458" y2="68704"/>
                        <a14:foregroundMark x1="66458" y1="68704" x2="66979" y2="48148"/>
                        <a14:foregroundMark x1="65938" y1="50556" x2="63750" y2="66111"/>
                        <a14:foregroundMark x1="63750" y1="66111" x2="60521" y2="72963"/>
                        <a14:foregroundMark x1="66458" y1="81852" x2="61979" y2="82222"/>
                        <a14:foregroundMark x1="36563" y1="47778" x2="32604" y2="55741"/>
                        <a14:foregroundMark x1="32604" y1="55741" x2="32292" y2="79259"/>
                        <a14:foregroundMark x1="32292" y1="79259" x2="29063" y2="69259"/>
                        <a14:foregroundMark x1="29063" y1="69259" x2="28438" y2="57407"/>
                        <a14:foregroundMark x1="28438" y1="57407" x2="33542" y2="49259"/>
                        <a14:foregroundMark x1="33542" y1="49259" x2="36667" y2="57778"/>
                        <a14:foregroundMark x1="36667" y1="57778" x2="35417" y2="83148"/>
                        <a14:foregroundMark x1="35417" y1="83148" x2="32708" y2="8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16487" r="16396" b="11441"/>
          <a:stretch/>
        </p:blipFill>
        <p:spPr bwMode="auto">
          <a:xfrm>
            <a:off x="296563" y="3126259"/>
            <a:ext cx="4735026" cy="2829697"/>
          </a:xfrm>
          <a:prstGeom prst="rect">
            <a:avLst/>
          </a:prstGeom>
          <a:noFill/>
          <a:effectLst>
            <a:glow rad="1397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89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9250-4346-07B1-C177-9A7112D0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EG" sz="6000" dirty="0"/>
              <a:t>طريقة الاستهلاك</a:t>
            </a:r>
            <a:endParaRPr lang="en-US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0BE6D-5B6E-26B3-9D22-0F64E325CBDE}"/>
              </a:ext>
            </a:extLst>
          </p:cNvPr>
          <p:cNvSpPr txBox="1"/>
          <p:nvPr/>
        </p:nvSpPr>
        <p:spPr>
          <a:xfrm>
            <a:off x="4744995" y="2057048"/>
            <a:ext cx="7228703" cy="4800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ar-EG" sz="2000" dirty="0">
                <a:solidFill>
                  <a:schemeClr val="bg1"/>
                </a:solidFill>
                <a:highlight>
                  <a:srgbClr val="FFFF00"/>
                </a:highlight>
              </a:rPr>
              <a:t>طريقة الاستهلاك:</a:t>
            </a:r>
          </a:p>
          <a:p>
            <a:pPr algn="justLow" rtl="1"/>
            <a:endParaRPr lang="ar-EG" sz="2000" dirty="0"/>
          </a:p>
          <a:p>
            <a:pPr algn="justLow" rtl="1">
              <a:lnSpc>
                <a:spcPct val="150000"/>
              </a:lnSpc>
            </a:pPr>
            <a:r>
              <a:rPr lang="ar-EG" sz="2000" dirty="0"/>
              <a:t>هي الطريقة التي تستخدمها الشركة لتوزيع تكلفة الأصل على عمره الإنتاجي.</a:t>
            </a:r>
          </a:p>
          <a:p>
            <a:pPr algn="justLow" rtl="1">
              <a:lnSpc>
                <a:spcPct val="150000"/>
              </a:lnSpc>
            </a:pPr>
            <a:r>
              <a:rPr lang="ar-EG" sz="2000" b="1" dirty="0">
                <a:solidFill>
                  <a:schemeClr val="accent2"/>
                </a:solidFill>
              </a:rPr>
              <a:t>هناك العديد من طرق الاستهلاك، من أشهرها:</a:t>
            </a:r>
          </a:p>
          <a:p>
            <a:pPr algn="justLow" rtl="1">
              <a:lnSpc>
                <a:spcPct val="150000"/>
              </a:lnSpc>
            </a:pPr>
            <a:r>
              <a:rPr lang="ar-EG" sz="2000" dirty="0">
                <a:solidFill>
                  <a:srgbClr val="FFFF00"/>
                </a:solidFill>
              </a:rPr>
              <a:t>طريقة القسط الثابت: </a:t>
            </a:r>
            <a:r>
              <a:rPr lang="ar-EG" sz="2000" dirty="0"/>
              <a:t>يتم خصم نفس المبلغ من القيمة الأصلية للأصل كل عام.</a:t>
            </a:r>
          </a:p>
          <a:p>
            <a:pPr algn="justLow" rtl="1">
              <a:lnSpc>
                <a:spcPct val="150000"/>
              </a:lnSpc>
            </a:pPr>
            <a:r>
              <a:rPr lang="ar-EG" sz="2000" dirty="0">
                <a:solidFill>
                  <a:srgbClr val="FFFF00"/>
                </a:solidFill>
              </a:rPr>
              <a:t>طريقة الرصيد المتناقص المزدوج: </a:t>
            </a:r>
            <a:r>
              <a:rPr lang="ar-EG" sz="2000" dirty="0"/>
              <a:t>يتم خصم مبلغ أكبر من القيمة الأصلية للأصل في السنوات الأولى من عمره الإنتاجي.</a:t>
            </a:r>
          </a:p>
          <a:p>
            <a:pPr algn="justLow" rtl="1">
              <a:lnSpc>
                <a:spcPct val="150000"/>
              </a:lnSpc>
            </a:pPr>
            <a:r>
              <a:rPr lang="ar-EG" sz="2000" dirty="0">
                <a:solidFill>
                  <a:srgbClr val="FFFF00"/>
                </a:solidFill>
              </a:rPr>
              <a:t>طريقة الإنتاج: </a:t>
            </a:r>
            <a:r>
              <a:rPr lang="ar-EG" sz="2000" dirty="0"/>
              <a:t>يتم خصم تكلفة الأصل على أساس الإنتاج الذي يتم إنتاجه باستخدام الأصل.</a:t>
            </a:r>
          </a:p>
        </p:txBody>
      </p:sp>
      <p:pic>
        <p:nvPicPr>
          <p:cNvPr id="5122" name="Picture 2" descr="Consumer Person PNG Clipart - PNG All | PNG All">
            <a:extLst>
              <a:ext uri="{FF2B5EF4-FFF2-40B4-BE49-F238E27FC236}">
                <a16:creationId xmlns:a16="http://schemas.microsoft.com/office/drawing/2014/main" id="{F790523C-48F6-7BE3-7006-611CA906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113"/>
            <a:ext cx="3845167" cy="451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41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592</TotalTime>
  <Words>667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2</vt:lpstr>
      <vt:lpstr>Quotable</vt:lpstr>
      <vt:lpstr>نموذج جرد اصول الشركة</vt:lpstr>
      <vt:lpstr>تتكون أصول الشركة من فئتين رئيسيتين</vt:lpstr>
      <vt:lpstr>كيفية جرد أصول الشركة باستخدام Excel</vt:lpstr>
      <vt:lpstr>القيمة الأصلية </vt:lpstr>
      <vt:lpstr>القيمة المتبقية </vt:lpstr>
      <vt:lpstr>كيفية حساب القيمة المتبقية للأصول</vt:lpstr>
      <vt:lpstr>القيمة الدفترية وحسابها</vt:lpstr>
      <vt:lpstr>العمر الإنتاجي</vt:lpstr>
      <vt:lpstr>طريقة الاستهلاك</vt:lpstr>
      <vt:lpstr>مثال</vt:lpstr>
      <vt:lpstr>المعادلات المستخدمة في الشرح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نموذج جرد اصول الشركة</dc:title>
  <dc:creator>Malk Gafar</dc:creator>
  <cp:lastModifiedBy>Malk Gafar</cp:lastModifiedBy>
  <cp:revision>9</cp:revision>
  <dcterms:created xsi:type="dcterms:W3CDTF">2024-03-27T06:44:59Z</dcterms:created>
  <dcterms:modified xsi:type="dcterms:W3CDTF">2024-03-27T23:00:54Z</dcterms:modified>
</cp:coreProperties>
</file>